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_rels/presentation.xml.rels" ContentType="application/vnd.openxmlformats-package.relationships+xml"/>
  <Override PartName="/ppt/media/image20.wmf" ContentType="image/x-wmf"/>
  <Override PartName="/ppt/media/image19.png" ContentType="image/png"/>
  <Override PartName="/ppt/media/image18.wmf" ContentType="image/x-wmf"/>
  <Override PartName="/ppt/media/image17.png" ContentType="image/png"/>
  <Override PartName="/ppt/media/image15.png" ContentType="image/png"/>
  <Override PartName="/ppt/media/image14.wmf" ContentType="image/x-wmf"/>
  <Override PartName="/ppt/media/image13.png" ContentType="image/png"/>
  <Override PartName="/ppt/media/image12.png" ContentType="image/png"/>
  <Override PartName="/ppt/media/image11.wmf" ContentType="image/x-wmf"/>
  <Override PartName="/ppt/media/image29.wmf" ContentType="image/x-wmf"/>
  <Override PartName="/ppt/media/image10.png" ContentType="image/png"/>
  <Override PartName="/ppt/media/image31.jpeg" ContentType="image/jpeg"/>
  <Override PartName="/ppt/media/image9.wmf" ContentType="image/x-wmf"/>
  <Override PartName="/ppt/media/image24.wmf" ContentType="image/x-wmf"/>
  <Override PartName="/ppt/media/image4.wmf" ContentType="image/x-wmf"/>
  <Override PartName="/ppt/media/image25.png" ContentType="image/png"/>
  <Override PartName="/ppt/media/image5.png" ContentType="image/png"/>
  <Override PartName="/ppt/media/image26.wmf" ContentType="image/x-wmf"/>
  <Override PartName="/ppt/media/image6.wmf" ContentType="image/x-wmf"/>
  <Override PartName="/ppt/media/image27.png" ContentType="image/png"/>
  <Override PartName="/ppt/media/image28.wmf" ContentType="image/x-wmf"/>
  <Override PartName="/ppt/media/image23.png" ContentType="image/png"/>
  <Override PartName="/ppt/media/image8.png" ContentType="image/png"/>
  <Override PartName="/ppt/media/image1.png" ContentType="image/png"/>
  <Override PartName="/ppt/media/image21.png" ContentType="image/png"/>
  <Override PartName="/ppt/media/image2.wmf" ContentType="image/x-wmf"/>
  <Override PartName="/ppt/media/image7.wmf" ContentType="image/x-wmf"/>
  <Override PartName="/ppt/media/image22.wmf" ContentType="image/x-wmf"/>
  <Override PartName="/ppt/media/image3.jpeg" ContentType="image/jpeg"/>
  <Override PartName="/ppt/media/image16.wmf" ContentType="image/x-wmf"/>
  <Override PartName="/ppt/media/image30.png" ContentType="image/png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wmf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39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" name="CustomShape 5"/>
          <p:cNvSpPr/>
          <p:nvPr/>
        </p:nvSpPr>
        <p:spPr>
          <a:xfrm>
            <a:off x="0" y="0"/>
            <a:ext cx="12191400" cy="882000"/>
          </a:xfrm>
          <a:prstGeom prst="rect">
            <a:avLst/>
          </a:prstGeom>
          <a:gradFill rotWithShape="0">
            <a:gsLst>
              <a:gs pos="0">
                <a:srgbClr val="00688e"/>
              </a:gs>
              <a:gs pos="100000">
                <a:srgbClr val="00afe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fffff"/>
                </a:solidFill>
                <a:latin typeface="Sylfaen"/>
                <a:ea typeface="DejaVu Sans"/>
              </a:rPr>
              <a:t>Поступление в образовательные организации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ffffff"/>
                </a:solidFill>
                <a:latin typeface="Sylfaen"/>
                <a:ea typeface="DejaVu Sans"/>
              </a:rPr>
              <a:t> </a:t>
            </a:r>
            <a:r>
              <a:rPr b="0" lang="ru-RU" sz="2600" spc="-1" strike="noStrike">
                <a:solidFill>
                  <a:srgbClr val="ffffff"/>
                </a:solidFill>
                <a:latin typeface="Sylfaen"/>
                <a:ea typeface="DejaVu Sans"/>
              </a:rPr>
              <a:t>высшего образования, находящиеся в ведении МЧС России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43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43080" cy="1265760"/>
          </a:xfrm>
          <a:prstGeom prst="rect">
            <a:avLst/>
          </a:prstGeom>
          <a:ln>
            <a:noFill/>
          </a:ln>
        </p:spPr>
      </p:pic>
      <p:pic>
        <p:nvPicPr>
          <p:cNvPr id="44" name="Рисунок 9" descr=""/>
          <p:cNvPicPr/>
          <p:nvPr/>
        </p:nvPicPr>
        <p:blipFill>
          <a:blip r:embed="rId2"/>
          <a:stretch/>
        </p:blipFill>
        <p:spPr>
          <a:xfrm>
            <a:off x="11121120" y="0"/>
            <a:ext cx="1070280" cy="134208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45" name="Рисунок 1" descr=""/>
          <p:cNvPicPr/>
          <p:nvPr/>
        </p:nvPicPr>
        <p:blipFill>
          <a:blip r:embed="rId3"/>
          <a:stretch/>
        </p:blipFill>
        <p:spPr>
          <a:xfrm>
            <a:off x="1111680" y="892440"/>
            <a:ext cx="9968040" cy="559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137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0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Требования, предъявляемые к кандидатам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при проверке физической подготовленности (юноши)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41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053720" cy="107280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9" descr=""/>
          <p:cNvPicPr/>
          <p:nvPr/>
        </p:nvPicPr>
        <p:blipFill>
          <a:blip r:embed="rId2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43" name="CustomShape 6"/>
          <p:cNvSpPr/>
          <p:nvPr/>
        </p:nvSpPr>
        <p:spPr>
          <a:xfrm>
            <a:off x="0" y="649008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© Главное управление МЧС России по Челябинской области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,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 74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.mchs.gov.ru, 20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23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.</a:t>
            </a:r>
            <a:endParaRPr b="0" lang="ru-RU" sz="1200" spc="-1" strike="noStrike">
              <a:latin typeface="Arial"/>
            </a:endParaRPr>
          </a:p>
        </p:txBody>
      </p:sp>
      <p:graphicFrame>
        <p:nvGraphicFramePr>
          <p:cNvPr id="144" name="Table 7"/>
          <p:cNvGraphicFramePr/>
          <p:nvPr/>
        </p:nvGraphicFramePr>
        <p:xfrm>
          <a:off x="1015200" y="932400"/>
          <a:ext cx="10161000" cy="6051600"/>
        </p:xfrm>
        <a:graphic>
          <a:graphicData uri="http://schemas.openxmlformats.org/drawingml/2006/table">
            <a:tbl>
              <a:tblPr/>
              <a:tblGrid>
                <a:gridCol w="798120"/>
                <a:gridCol w="798120"/>
                <a:gridCol w="814680"/>
                <a:gridCol w="981000"/>
                <a:gridCol w="798120"/>
                <a:gridCol w="798120"/>
                <a:gridCol w="798120"/>
                <a:gridCol w="798120"/>
                <a:gridCol w="798120"/>
                <a:gridCol w="798120"/>
                <a:gridCol w="1047600"/>
                <a:gridCol w="933120"/>
              </a:tblGrid>
              <a:tr h="484920">
                <a:tc gridSpan="6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числа гражданской молодежи, не служившей в ВС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6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числа сотрудников МЧС России и гражданской молодежи, отслужившей в ВС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84920"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Бег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Подтягивание на перекладине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Кросс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Бег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Подтягивание на перекладине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Кросс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88360"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раз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3000 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раз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3000 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Сек.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Мин.,сек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Сек.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Мин.,сек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11,44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11,48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11,35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11,38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11,41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11,44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11,47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12,35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12,45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4920"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Более 14,8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Менее 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Более 12,45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Более 14,3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Менее 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Более 12,20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920"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7920" marR="79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146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9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Требования, предъявляемые к кандидатам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при проверке физической подготовленности (девушки)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5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053720" cy="107280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9" descr=""/>
          <p:cNvPicPr/>
          <p:nvPr/>
        </p:nvPicPr>
        <p:blipFill>
          <a:blip r:embed="rId2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52" name="CustomShape 6"/>
          <p:cNvSpPr/>
          <p:nvPr/>
        </p:nvSpPr>
        <p:spPr>
          <a:xfrm>
            <a:off x="0" y="649008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© Главное управление МЧС России по Челябинской области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,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 74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.mchs.gov.ru, 20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23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.</a:t>
            </a:r>
            <a:endParaRPr b="0" lang="ru-RU" sz="1200" spc="-1" strike="noStrike">
              <a:latin typeface="Arial"/>
            </a:endParaRPr>
          </a:p>
        </p:txBody>
      </p:sp>
      <p:graphicFrame>
        <p:nvGraphicFramePr>
          <p:cNvPr id="153" name="Table 7"/>
          <p:cNvGraphicFramePr/>
          <p:nvPr/>
        </p:nvGraphicFramePr>
        <p:xfrm>
          <a:off x="1054440" y="1189440"/>
          <a:ext cx="10230840" cy="4411440"/>
        </p:xfrm>
        <a:graphic>
          <a:graphicData uri="http://schemas.openxmlformats.org/drawingml/2006/table">
            <a:tbl>
              <a:tblPr/>
              <a:tblGrid>
                <a:gridCol w="832320"/>
                <a:gridCol w="832320"/>
                <a:gridCol w="832320"/>
                <a:gridCol w="832320"/>
                <a:gridCol w="953640"/>
                <a:gridCol w="832320"/>
                <a:gridCol w="832320"/>
                <a:gridCol w="832320"/>
                <a:gridCol w="832320"/>
                <a:gridCol w="832320"/>
                <a:gridCol w="953640"/>
                <a:gridCol w="833040"/>
              </a:tblGrid>
              <a:tr h="288360">
                <a:tc gridSpan="6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числа гражданской молодежи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6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числа сотрудников МЧС России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84920"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Бег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Комплексное силовое упражнение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Кросс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Бег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Комплексное силовое упражнение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Кросс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88360"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раз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 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раз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 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Сек.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Мин.,сек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Сек.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Мин.,сек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4,44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160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17,1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4,44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160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4,48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4,38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160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17,3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4,42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160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4,46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160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8360"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Более 17,5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Менее 24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Более 5,00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Более 17,4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Менее 29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Более 4,50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" rIns="9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000" marR="90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155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8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Особенности при сдаче нормативов по физической подготовке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59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053720" cy="107280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9" descr=""/>
          <p:cNvPicPr/>
          <p:nvPr/>
        </p:nvPicPr>
        <p:blipFill>
          <a:blip r:embed="rId2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61" name="CustomShape 6"/>
          <p:cNvSpPr/>
          <p:nvPr/>
        </p:nvSpPr>
        <p:spPr>
          <a:xfrm>
            <a:off x="0" y="649008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7"/>
          <p:cNvSpPr/>
          <p:nvPr/>
        </p:nvSpPr>
        <p:spPr>
          <a:xfrm>
            <a:off x="222480" y="1278360"/>
            <a:ext cx="11763000" cy="58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14440" indent="-51372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Физическая подготовленность проверяется при выполнении кандидатом трех упражнений. </a:t>
            </a:r>
            <a:endParaRPr b="0" lang="ru-RU" sz="2500" spc="-1" strike="noStrike">
              <a:latin typeface="Arial"/>
            </a:endParaRPr>
          </a:p>
          <a:p>
            <a:pPr marL="514440" indent="-51372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Сдача нормативов начинается не ранее чем через 1,5 часа после приема пищи, в присутствии медицинского работника. Кандидатам предоставляется время для самостоятельной разминки перед сдачей нормативов (не менее 15 минут). </a:t>
            </a:r>
            <a:endParaRPr b="0" lang="ru-RU" sz="2500" spc="-1" strike="noStrike">
              <a:latin typeface="Arial"/>
            </a:endParaRPr>
          </a:p>
          <a:p>
            <a:pPr marL="514440" indent="-51372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При заболевании кандидат освобождается от сдачи до периода выздоровления, но не позднее дня сдачи последнего дополнительного вступительного испытания. </a:t>
            </a:r>
            <a:endParaRPr b="0" lang="ru-RU" sz="2500" spc="-1" strike="noStrike">
              <a:latin typeface="Arial"/>
            </a:endParaRPr>
          </a:p>
          <a:p>
            <a:pPr marL="514440" indent="-51372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Для выполнения норматива предоставляется одна попытка. В отдельных случаях (при срыве, падении и т.п.) председатель предметной экзаменационной комиссии может разрешить кандидату выполнить норматив повторно. Выполнение норматива с целью улучшения полученной оценки не допускается.</a:t>
            </a:r>
            <a:endParaRPr b="0" lang="ru-RU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164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7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Перечень учитываемых индивидуальных достижений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поступающих и количество начисляемых баллов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0" y="649008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© Главное управление МЧС России по Челябинской области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,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 74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.mchs.gov.ru, 20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23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.</a:t>
            </a:r>
            <a:endParaRPr b="0" lang="ru-RU" sz="1200" spc="-1" strike="noStrike">
              <a:latin typeface="Arial"/>
            </a:endParaRPr>
          </a:p>
        </p:txBody>
      </p:sp>
      <p:graphicFrame>
        <p:nvGraphicFramePr>
          <p:cNvPr id="169" name="Table 7"/>
          <p:cNvGraphicFramePr/>
          <p:nvPr/>
        </p:nvGraphicFramePr>
        <p:xfrm>
          <a:off x="145800" y="924840"/>
          <a:ext cx="11784600" cy="4340880"/>
        </p:xfrm>
        <a:graphic>
          <a:graphicData uri="http://schemas.openxmlformats.org/drawingml/2006/table">
            <a:tbl>
              <a:tblPr/>
              <a:tblGrid>
                <a:gridCol w="301680"/>
                <a:gridCol w="5008320"/>
                <a:gridCol w="4670640"/>
                <a:gridCol w="798840"/>
                <a:gridCol w="1005480"/>
              </a:tblGrid>
              <a:tr h="38772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п/п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достижения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Документ, подтверждающий результат индивидуального достижения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баллов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Приоритет в конкурсе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9760">
                <a:tc gridSpan="5"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Учебная деятельность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3568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Полученный в образовательных организациях Российской Федерации документ об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образовании или об образовании и квалификации с отличием или аттестат о среднем (полном) общем образовании для награжденных золотой (серебряной) медалью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Аттестат с отличием (медалью), диплом о среднем профессиональном образовании с отличием, диплом о начальном профессиональном образовании с отличием (медалью)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9164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Победитель или призёр всероссийской олимпиады школьников: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всероссийский этап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региональный этап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муниципальный этап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Диплом победителя или призёра олимпиады (Признаются действительными  результаты за 10 и 11 классы обучения по общеобразовательной программе)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br/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0764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Победитель или призёр олимпиады школьников (приказ Минобрнауки России от 31.08.2021 № 804):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 уровень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 уровень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Диплом победителя или призёра олимпиады (Признаются действительными  результаты за 10 и 11 классы обучения по общеобразовательной программе)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br/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br/>
                      <a:br/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9760">
                <a:tc gridSpan="5"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Волонтерская (добровольческая) деятельность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51956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Член волонтерской (добровольческой)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 (в любом направлении деятельности)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или</a:t>
                      </a:r>
                      <a:endParaRPr b="0" lang="ru-RU" sz="10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 наличии профильного опыта добровольческой (волонтерской) деятельности (Поисково-спасательное волонтерство, волонтерство общественной безопасности и</a:t>
                      </a:r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ЧС, помощь при ликвидации пожаров)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Выписка (распечатка) из единой информационной системы в сфере развития добровольчества (волонтерства) - dobro.ru;</a:t>
                      </a:r>
                      <a:br/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Волонтерская книжка (Учитывается опыт деятельности, осуществленной в период не ранее, чем за 4 года и не позднее, чем за 3 календарных месяца до дня завершения приема документов и вступительных испытаний).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br/>
                      <a:br/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br/>
                      <a:br/>
                      <a:br/>
                      <a:br/>
                      <a:br/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772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Победитель или призер федерального этапа Всероссийского конкурса «Доброволец России»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Диплом (грамота) победителя или призёра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9760">
                <a:tc gridSpan="5"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Физкультура и спорт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3976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Заслуженный мастер спорта России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Удостоверение, приказ Министерства спорта или протоколы с печатью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976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Мастер спорта России международного класса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Удостоверение, приказ Министерства спорта или протоколы с печатью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976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Мастер спорта России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Удостоверение, приказ Министерства спорта или протоколы с печатью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976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Кандидат в мастера спорта по пожарно-спасательному спорту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Зачетная книжка спортсмена или утвержденные протоколы соревнований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9760"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Выполнение норм физкультурного комплекса «Готов к труду и обороне»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Наличие золотого значка, приказ (выписка из приказа) Министерства спорта РФ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240" rIns="32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5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1050" spc="-1" strike="noStrike">
                        <a:latin typeface="Arial"/>
                      </a:endParaRPr>
                    </a:p>
                  </a:txBody>
                  <a:tcPr marL="3240" marR="324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0" name="CustomShape 8"/>
          <p:cNvSpPr/>
          <p:nvPr/>
        </p:nvSpPr>
        <p:spPr>
          <a:xfrm>
            <a:off x="57600" y="6102720"/>
            <a:ext cx="118724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Sylfaen"/>
                <a:ea typeface="DejaVu Sans"/>
              </a:rPr>
              <a:t>Примечание: Баллы за индивидуальные достижения образовательная организация устанавливает самостоятельно.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Sylfaen"/>
                <a:ea typeface="DejaVu Sans"/>
              </a:rPr>
              <a:t>	</a:t>
            </a:r>
            <a:r>
              <a:rPr b="0" lang="ru-RU" sz="1200" spc="-1" strike="noStrike">
                <a:solidFill>
                  <a:srgbClr val="000000"/>
                </a:solidFill>
                <a:latin typeface="Sylfaen"/>
                <a:ea typeface="DejaVu Sans"/>
              </a:rPr>
              <a:t>В данной таблице приведены индивидуальные достижения, установленные Уральским институтом ГПС МЧС России.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71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053720" cy="107280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9" descr=""/>
          <p:cNvPicPr/>
          <p:nvPr/>
        </p:nvPicPr>
        <p:blipFill>
          <a:blip r:embed="rId2"/>
          <a:stretch/>
        </p:blipFill>
        <p:spPr>
          <a:xfrm>
            <a:off x="11302200" y="0"/>
            <a:ext cx="888840" cy="111492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174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7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Какие требуются документы на собеседование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053720" cy="107280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9" descr=""/>
          <p:cNvPicPr/>
          <p:nvPr/>
        </p:nvPicPr>
        <p:blipFill>
          <a:blip r:embed="rId2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80" name="CustomShape 6"/>
          <p:cNvSpPr/>
          <p:nvPr/>
        </p:nvSpPr>
        <p:spPr>
          <a:xfrm>
            <a:off x="0" y="649008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© Главное управление МЧС России по Челябинской области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,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 74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.mchs.gov.ru, 20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22</a:t>
            </a: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0" y="949320"/>
            <a:ext cx="12191400" cy="63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свидетельство о постановке физического лица на учет</a:t>
            </a:r>
            <a:r>
              <a:rPr b="0" lang="en-US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в налоговый орган;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страховое свидетельство обязательного пенсионного страхования;  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свидетельство о рождении;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паспорт;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удостоверение гражданина, подлежащего призыву на военную службу или военный билет;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выписка оценок за первое полугодие (для школьников), либо копия аттестата, диплома (для окончивших учебные заведения), заверенная сотрудником (работником) кадрового аппарата);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характеристика на кандидата (заверенная печатью);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документы, подтверждающие льготы</a:t>
            </a:r>
            <a:r>
              <a:rPr b="0" lang="en-US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,</a:t>
            </a: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 установленные законодательством  Российской Федерации (если такие имеются).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дополнительные документы (дипломы о спортивных или других достижениях, ходатайства или характеристики руководителей различных организаций, имеющих отношение к кандидату).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d"/>
            </a:gs>
            <a:gs pos="100000">
              <a:srgbClr val="b5d2e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183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86" name="Рисунок 9" descr=""/>
          <p:cNvPicPr/>
          <p:nvPr/>
        </p:nvPicPr>
        <p:blipFill>
          <a:blip r:embed="rId1"/>
          <a:stretch/>
        </p:blipFill>
        <p:spPr>
          <a:xfrm>
            <a:off x="11068920" y="0"/>
            <a:ext cx="1122120" cy="14072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87" name="Picture 5" descr="logo6_принятый-вариант"/>
          <p:cNvPicPr/>
          <p:nvPr/>
        </p:nvPicPr>
        <p:blipFill>
          <a:blip r:embed="rId2"/>
          <a:stretch/>
        </p:blipFill>
        <p:spPr>
          <a:xfrm>
            <a:off x="0" y="2160"/>
            <a:ext cx="996120" cy="1405080"/>
          </a:xfrm>
          <a:prstGeom prst="rect">
            <a:avLst/>
          </a:prstGeom>
          <a:ln w="9360">
            <a:noFill/>
          </a:ln>
        </p:spPr>
      </p:pic>
      <p:pic>
        <p:nvPicPr>
          <p:cNvPr id="188" name="Рисунок 13" descr=""/>
          <p:cNvPicPr/>
          <p:nvPr/>
        </p:nvPicPr>
        <p:blipFill>
          <a:blip r:embed="rId3"/>
          <a:stretch/>
        </p:blipFill>
        <p:spPr>
          <a:xfrm>
            <a:off x="5777640" y="793080"/>
            <a:ext cx="5152320" cy="4987800"/>
          </a:xfrm>
          <a:prstGeom prst="rect">
            <a:avLst/>
          </a:prstGeom>
          <a:ln>
            <a:noFill/>
          </a:ln>
        </p:spPr>
      </p:pic>
      <p:sp>
        <p:nvSpPr>
          <p:cNvPr id="189" name="CustomShape 5"/>
          <p:cNvSpPr/>
          <p:nvPr/>
        </p:nvSpPr>
        <p:spPr>
          <a:xfrm>
            <a:off x="1042920" y="793080"/>
            <a:ext cx="4734000" cy="498780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/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000000"/>
                </a:solidFill>
                <a:latin typeface="Sylfaen"/>
                <a:ea typeface="DejaVu Sans"/>
              </a:rPr>
              <a:t>Поступай </a:t>
            </a:r>
            <a:endParaRPr b="0" lang="ru-RU" sz="2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000000"/>
                </a:solidFill>
                <a:latin typeface="Sylfaen"/>
                <a:ea typeface="DejaVu Sans"/>
              </a:rPr>
              <a:t>в ВУЗы МЧС России!</a:t>
            </a:r>
            <a:endParaRPr b="0" lang="ru-RU" sz="2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000000"/>
                </a:solidFill>
                <a:latin typeface="Sylfaen"/>
                <a:ea typeface="DejaVu Sans"/>
              </a:rPr>
              <a:t>Мы ждем именно тебя!</a:t>
            </a:r>
            <a:endParaRPr b="0" lang="ru-RU" sz="2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000000"/>
                </a:solidFill>
                <a:latin typeface="Sylfaen"/>
                <a:ea typeface="DejaVu Sans"/>
              </a:rPr>
              <a:t>Спасибо за внимание!</a:t>
            </a:r>
            <a:endParaRPr b="0" lang="ru-RU" sz="2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47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Преимущества поступления и обучения в ВУЗ МЧС России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51" name="Рисунок 9" descr=""/>
          <p:cNvPicPr/>
          <p:nvPr/>
        </p:nvPicPr>
        <p:blipFill>
          <a:blip r:embed="rId1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52" name="CustomShape 6"/>
          <p:cNvSpPr/>
          <p:nvPr/>
        </p:nvSpPr>
        <p:spPr>
          <a:xfrm>
            <a:off x="0" y="1073520"/>
            <a:ext cx="12191400" cy="656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обеспечение жильем на период обучения;</a:t>
            </a:r>
            <a:endParaRPr b="0" lang="ru-RU" sz="25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ежемесячная выплата денежного довольствия;</a:t>
            </a:r>
            <a:endParaRPr b="0" lang="ru-RU" sz="25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оплата проезда в отпуск на себя и одного члена семьи туда и обратно один раз в год;</a:t>
            </a:r>
            <a:endParaRPr b="0" lang="ru-RU" sz="25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обеспечение вещевым имуществом;</a:t>
            </a:r>
            <a:endParaRPr b="0" lang="ru-RU" sz="25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трех разовое питание;</a:t>
            </a:r>
            <a:endParaRPr b="0" lang="ru-RU" sz="25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представление отсрочки от прохождения срочной службы в ВС РФ на период обучения (в случае поступления на базе 11 классов), а также по окончании ВУЗ МЧС России на период службы в МЧС России (п.п. з п 1. статьи 24 Федерального закона от 28.03.1998 № 53-ФЗ «О воинской обязанности и военной службе</a:t>
            </a:r>
            <a:r>
              <a:rPr b="0" lang="ru-RU" sz="2500" spc="-1" strike="noStrike">
                <a:solidFill>
                  <a:srgbClr val="000000"/>
                </a:solidFill>
                <a:latin typeface="Calibri"/>
                <a:ea typeface="DejaVu Sans"/>
              </a:rPr>
              <a:t>»</a:t>
            </a: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);</a:t>
            </a:r>
            <a:endParaRPr b="0" lang="ru-RU" sz="25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по окончании образовательной организации:</a:t>
            </a:r>
            <a:endParaRPr b="0" lang="ru-RU" sz="25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присваивается специальное звание «лейтенант внутренней службы»;</a:t>
            </a:r>
            <a:endParaRPr b="0" lang="ru-RU" sz="25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ru-RU" sz="2500" spc="-1" strike="noStrike">
                <a:solidFill>
                  <a:srgbClr val="000000"/>
                </a:solidFill>
                <a:latin typeface="Sylfaen"/>
                <a:ea typeface="DejaVu Sans"/>
              </a:rPr>
              <a:t>гарантированное назначение на должность в структурных подразделениях Главного управления МЧС России по Владимирской области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0" y="649008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55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Преимущества дальнейшего прохождения службы в ФПС ГПС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59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053720" cy="107280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9" descr=""/>
          <p:cNvPicPr/>
          <p:nvPr/>
        </p:nvPicPr>
        <p:blipFill>
          <a:blip r:embed="rId2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61" name="CustomShape 6"/>
          <p:cNvSpPr/>
          <p:nvPr/>
        </p:nvSpPr>
        <p:spPr>
          <a:xfrm>
            <a:off x="0" y="905400"/>
            <a:ext cx="12191400" cy="77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обязательное государственное страхование жизни и здоровья;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льготная пенсия (20 лет стажа службы, включая пять лет обучения);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медицинское обеспечение;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санаторно-курортное обеспечение;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обеспечение жилым и служебным помещением;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обеспечение вещевым имуществом;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несколько видов отпусков в зависимости от стажа и замещаемой должности;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оплата проезда к месту проведения отпуска в пределах территории РФ и обратно сотруднику и одному члену его семьи один раз в год;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оплата командировочных расходов;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льготная очередь в детский сад и школу для детей сотрудников;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постановка на специальный воинский учет.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62" name="CustomShape 7"/>
          <p:cNvSpPr/>
          <p:nvPr/>
        </p:nvSpPr>
        <p:spPr>
          <a:xfrm>
            <a:off x="0" y="649296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64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7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Специальности по которым ведется набор на бюджетную форму обучения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в качестве курсантов, вступительные испытания и минимальные баллы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8" name="Рисунок 9" descr=""/>
          <p:cNvPicPr/>
          <p:nvPr/>
        </p:nvPicPr>
        <p:blipFill>
          <a:blip r:embed="rId1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69" name="CustomShape 6"/>
          <p:cNvSpPr/>
          <p:nvPr/>
        </p:nvSpPr>
        <p:spPr>
          <a:xfrm>
            <a:off x="0" y="648864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70" name="Table 7"/>
          <p:cNvGraphicFramePr/>
          <p:nvPr/>
        </p:nvGraphicFramePr>
        <p:xfrm>
          <a:off x="336600" y="803880"/>
          <a:ext cx="11517840" cy="4931280"/>
        </p:xfrm>
        <a:graphic>
          <a:graphicData uri="http://schemas.openxmlformats.org/drawingml/2006/table">
            <a:tbl>
              <a:tblPr/>
              <a:tblGrid>
                <a:gridCol w="4171680"/>
                <a:gridCol w="2070360"/>
                <a:gridCol w="5276160"/>
              </a:tblGrid>
              <a:tr h="812520"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Наименование образовательной организации, специальности и направления подготовки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Уровень образования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Вступительные испытания*, минимальные баллы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44760">
                <a:tc rowSpan="2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ФГБОУ ВО Уральский институт ГПС МЧС России, г. Екатеринбург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20.05.01 «Пожарная безопасность»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специалитет, срок обучения 5 лет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20.03.01 «Техносферная безопасность»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бакалавриат, срок обучения 4 года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Среднее общее образование</a:t>
                      </a:r>
                      <a:br/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(11 классов)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27 (профильная, результаты ЕГЭ);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физика или химия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36 (результаты ЕГЭ);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русский язык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36 (результаты ЕГЭ);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Дополнительные вступительные испытания: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27 (письменно)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</a:rPr>
                        <a:t>физическая подготовка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30 (сдача нормативов).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5743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Среднее профессиональное образование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(колледж, техникум)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Математика, 27 (профильная, результаты ЕГЭ)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или внутреннее вступительное испытание   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«Безопасность жизнедеятельности»,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50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физика или химия,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36 (результаты ЕГЭ;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или внутреннее вступительное испытание 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«экзамен по Пожарной безопасности»,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36;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русский язык, 36 (результаты ЕГЭ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или экзамен);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Дополнительные вступительные испытания: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математика, 27 (письменно)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</a:rPr>
                        <a:t>физическая подготовка,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30 (сдача нормативов).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1" name="CustomShape 8"/>
          <p:cNvSpPr/>
          <p:nvPr/>
        </p:nvSpPr>
        <p:spPr>
          <a:xfrm>
            <a:off x="246960" y="6181200"/>
            <a:ext cx="9997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ylfaen"/>
                <a:ea typeface="DejaVu Sans"/>
              </a:rPr>
              <a:t>*Вступительные испытания проводятся в июле месяце, года поступления.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2"/>
          <a:stretch/>
        </p:blipFill>
        <p:spPr>
          <a:xfrm>
            <a:off x="-110160" y="9360"/>
            <a:ext cx="1053720" cy="107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74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7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Специальности по которым ведется набор на бюджетную форму обучения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в качестве курсантов, вступительные испытания и минимальные баллы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78" name="Рисунок 9" descr=""/>
          <p:cNvPicPr/>
          <p:nvPr/>
        </p:nvPicPr>
        <p:blipFill>
          <a:blip r:embed="rId1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79" name="CustomShape 6"/>
          <p:cNvSpPr/>
          <p:nvPr/>
        </p:nvSpPr>
        <p:spPr>
          <a:xfrm>
            <a:off x="0" y="648864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80" name="Table 7"/>
          <p:cNvGraphicFramePr/>
          <p:nvPr/>
        </p:nvGraphicFramePr>
        <p:xfrm>
          <a:off x="336600" y="803880"/>
          <a:ext cx="11517840" cy="4673880"/>
        </p:xfrm>
        <a:graphic>
          <a:graphicData uri="http://schemas.openxmlformats.org/drawingml/2006/table">
            <a:tbl>
              <a:tblPr/>
              <a:tblGrid>
                <a:gridCol w="4171680"/>
                <a:gridCol w="2070360"/>
                <a:gridCol w="5276160"/>
              </a:tblGrid>
              <a:tr h="812520"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Наименование образовательной организации, специальности и направления подготовки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Уровень образования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Вступительные испытания*, минимальные баллы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59560">
                <a:tc rowSpan="2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ФГБОУ ВО Санкт-Петербургский университет ГПС МЧС России,</a:t>
                      </a:r>
                      <a:br/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г. Санкт-Петербург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40.05.01 «Правовое обеспечение национальной безопасности»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Среднее общее образование</a:t>
                      </a:r>
                      <a:br/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(11 классов)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обществознание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42 (результаты ЕГЭ);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История, 32/ информатика и информационно-коммуникационные технологии (ИКТ)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40 (результаты ЕГЭ, один предмет на выбор);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русский язык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36 (результаты ЕГЭ);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Дополнительные вступительные испытания: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обществознание (тестирование)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</a:rPr>
                        <a:t>физическая подготовка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(сдача нормативов).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021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Среднее профессиональное образование (колледж, техникум)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Основы социально-правовых знаний, 42 (тестирование)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История Отечества,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32 (тестирование)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русский язык, 36 (экзамен);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Дополнительные вступительные испытания: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обществознание (тестирование)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</a:rPr>
                        <a:t>физическая подготовка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(сдача нормативов).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" name="CustomShape 8"/>
          <p:cNvSpPr/>
          <p:nvPr/>
        </p:nvSpPr>
        <p:spPr>
          <a:xfrm>
            <a:off x="246960" y="6181200"/>
            <a:ext cx="9997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ylfaen"/>
                <a:ea typeface="DejaVu Sans"/>
              </a:rPr>
              <a:t>*Вступительные испытания проводятся в июле месяце, года поступления.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2" name="Рисунок 2" descr=""/>
          <p:cNvPicPr/>
          <p:nvPr/>
        </p:nvPicPr>
        <p:blipFill>
          <a:blip r:embed="rId2"/>
          <a:stretch/>
        </p:blipFill>
        <p:spPr>
          <a:xfrm>
            <a:off x="-84600" y="0"/>
            <a:ext cx="1053720" cy="107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84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7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Специальности по которым ведется набор на бюджетную форму обучения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в качестве курсантов, вступительные испытания и минимальные баллы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88" name="Рисунок 9" descr=""/>
          <p:cNvPicPr/>
          <p:nvPr/>
        </p:nvPicPr>
        <p:blipFill>
          <a:blip r:embed="rId1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89" name="CustomShape 6"/>
          <p:cNvSpPr/>
          <p:nvPr/>
        </p:nvSpPr>
        <p:spPr>
          <a:xfrm>
            <a:off x="0" y="648864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0" name="Table 7"/>
          <p:cNvGraphicFramePr/>
          <p:nvPr/>
        </p:nvGraphicFramePr>
        <p:xfrm>
          <a:off x="336600" y="803880"/>
          <a:ext cx="11517840" cy="4521600"/>
        </p:xfrm>
        <a:graphic>
          <a:graphicData uri="http://schemas.openxmlformats.org/drawingml/2006/table">
            <a:tbl>
              <a:tblPr/>
              <a:tblGrid>
                <a:gridCol w="4171680"/>
                <a:gridCol w="2070360"/>
                <a:gridCol w="5276160"/>
              </a:tblGrid>
              <a:tr h="812520"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Наименование образовательной организации, специальности и направления подготовки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Уровень образования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Вступительные испытания*, минимальные баллы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59560">
                <a:tc rowSpan="2"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ФГБОУ ВО Санкт-Петербургский университет ГПС МЧС России,</a:t>
                      </a:r>
                      <a:br/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г. Санкт-Петербург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37.05.02 «Психология служебной деятельности»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Среднее общее образование</a:t>
                      </a:r>
                      <a:br/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(11 классов)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биология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36 (результаты ЕГЭ);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математика, 27 (профильный уровень)/ обществознание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42 (результаты ЕГЭ, один предмет на выбор);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русский язык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36 (результаты ЕГЭ);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Дополнительные вступительные испытания: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 (тестирование)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</a:rPr>
                        <a:t>физическая подготовка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(сдача нормативов).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498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Среднее профессиональное образование (колледж, техникум)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1920" rIns="61920">
                      <a:noAutofit/>
                    </a:bodyPr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Биология и основы анатомии, 36 (тестирование)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 и начала анализа,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 (тестирование)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русский язык, 36 (экзамен);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     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Дополнительные вступительные испытания: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математика (тестирование)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 CYR"/>
                          <a:ea typeface="Calibri"/>
                        </a:rPr>
                        <a:t>физическая подготовка</a:t>
                      </a:r>
                      <a:r>
                        <a:rPr b="0" lang="ru-RU" sz="17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(сдача нормативов).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61920" marR="61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1" name="CustomShape 8"/>
          <p:cNvSpPr/>
          <p:nvPr/>
        </p:nvSpPr>
        <p:spPr>
          <a:xfrm>
            <a:off x="246960" y="6181200"/>
            <a:ext cx="9997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Sylfaen"/>
                <a:ea typeface="DejaVu Sans"/>
              </a:rPr>
              <a:t>*Вступительные испытания проводятся в июле месяце, года поступления.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2" name="Рисунок 2" descr=""/>
          <p:cNvPicPr/>
          <p:nvPr/>
        </p:nvPicPr>
        <p:blipFill>
          <a:blip r:embed="rId2"/>
          <a:stretch/>
        </p:blipFill>
        <p:spPr>
          <a:xfrm>
            <a:off x="-110160" y="-5400"/>
            <a:ext cx="1053720" cy="107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94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Требования к кандидатам для поступления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9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053720" cy="107280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" descr=""/>
          <p:cNvPicPr/>
          <p:nvPr/>
        </p:nvPicPr>
        <p:blipFill>
          <a:blip r:embed="rId2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00" name="CustomShape 6"/>
          <p:cNvSpPr/>
          <p:nvPr/>
        </p:nvSpPr>
        <p:spPr>
          <a:xfrm>
            <a:off x="0" y="649008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7"/>
          <p:cNvSpPr/>
          <p:nvPr/>
        </p:nvSpPr>
        <p:spPr>
          <a:xfrm>
            <a:off x="0" y="298152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Предварительный профессиональный отбор</a:t>
            </a:r>
            <a:r>
              <a:rPr b="1" lang="en-US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включает себя: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102" name="Table 8"/>
          <p:cNvGraphicFramePr/>
          <p:nvPr/>
        </p:nvGraphicFramePr>
        <p:xfrm>
          <a:off x="108000" y="1206720"/>
          <a:ext cx="11975400" cy="2493720"/>
        </p:xfrm>
        <a:graphic>
          <a:graphicData uri="http://schemas.openxmlformats.org/drawingml/2006/table">
            <a:tbl>
              <a:tblPr/>
              <a:tblGrid>
                <a:gridCol w="3755520"/>
                <a:gridCol w="8220240"/>
              </a:tblGrid>
              <a:tr h="1626840">
                <a:tc>
                  <a:txBody>
                    <a:bodyPr lIns="53640" rIns="536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Уровень образования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>
                      <a:noAutofit/>
                    </a:bodyPr>
                    <a:p>
                      <a:pPr marL="285840" indent="-28512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 </a:t>
                      </a: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Лица, имеющие среднее (полное) общее образование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7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Лица, имеющие среднее профессиональное образование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67240">
                <a:tc>
                  <a:txBody>
                    <a:bodyPr lIns="53640" rIns="536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Возраст поступающих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3640" rIns="53640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Sylfaen"/>
                          <a:ea typeface="Times New Roman"/>
                        </a:rPr>
                        <a:t>Не младше 17 лет, не старше 30 лет на год поступления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53640" marR="53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CustomShape 9"/>
          <p:cNvSpPr/>
          <p:nvPr/>
        </p:nvSpPr>
        <p:spPr>
          <a:xfrm>
            <a:off x="108000" y="3919320"/>
            <a:ext cx="11975400" cy="30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прохождение военно-врачебной комиссии;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прохождение психофизиологического отбора;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сдача нормативов по физической подготовке;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проверка достоверности сведений, представленных гражданином для поступления на службу в федеральную противопожарную службу.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105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8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Sylfaen"/>
                <a:ea typeface="DejaVu Sans"/>
              </a:rPr>
              <a:t>Особенности поступления в качестве курсантов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9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053720" cy="107280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9" descr=""/>
          <p:cNvPicPr/>
          <p:nvPr/>
        </p:nvPicPr>
        <p:blipFill>
          <a:blip r:embed="rId2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11" name="CustomShape 6"/>
          <p:cNvSpPr/>
          <p:nvPr/>
        </p:nvSpPr>
        <p:spPr>
          <a:xfrm>
            <a:off x="222480" y="1195920"/>
            <a:ext cx="11738160" cy="563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     </a:t>
            </a: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До начала дополнительных вступительных испытаний поступающие                                                   на бюджетные места на очную форму обучения в обязательном порядке           непосредственно в институте проходят: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профессиональный психологический отбор, направленный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на получение объективных данных о личных качествах кандидата, рекомендации которого подлежат обязательному учету при принятии приемной комиссией решения о допуске кандидата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к дополнительным вступительным испытаниям;</a:t>
            </a:r>
            <a:endParaRPr b="0" lang="ru-RU" sz="2800" spc="-1" strike="noStrike"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окончательное медицинское освидетельствование внештатной военно-врачебной комиссией.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2" name="CustomShape 7"/>
          <p:cNvSpPr/>
          <p:nvPr/>
        </p:nvSpPr>
        <p:spPr>
          <a:xfrm>
            <a:off x="0" y="649296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26000">
              <a:srgbClr val="cee1f2"/>
            </a:gs>
            <a:gs pos="100000">
              <a:srgbClr val="b5d2ec"/>
            </a:gs>
          </a:gsLst>
          <a:lin ang="162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"/>
          <p:cNvGrpSpPr/>
          <p:nvPr/>
        </p:nvGrpSpPr>
        <p:grpSpPr>
          <a:xfrm>
            <a:off x="0" y="6490080"/>
            <a:ext cx="12191400" cy="367200"/>
            <a:chOff x="0" y="6490080"/>
            <a:chExt cx="12191400" cy="367200"/>
          </a:xfrm>
        </p:grpSpPr>
        <p:sp>
          <p:nvSpPr>
            <p:cNvPr id="114" name="CustomShape 2"/>
            <p:cNvSpPr/>
            <p:nvPr/>
          </p:nvSpPr>
          <p:spPr>
            <a:xfrm>
              <a:off x="0" y="64900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3"/>
            <p:cNvSpPr/>
            <p:nvPr/>
          </p:nvSpPr>
          <p:spPr>
            <a:xfrm>
              <a:off x="0" y="661248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0d79ca"/>
                </a:gs>
                <a:gs pos="100000">
                  <a:srgbClr val="1b95f0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4"/>
            <p:cNvSpPr/>
            <p:nvPr/>
          </p:nvSpPr>
          <p:spPr>
            <a:xfrm>
              <a:off x="0" y="6735240"/>
              <a:ext cx="12191400" cy="122040"/>
            </a:xfrm>
            <a:prstGeom prst="rect">
              <a:avLst/>
            </a:prstGeom>
            <a:gradFill rotWithShape="0">
              <a:gsLst>
                <a:gs pos="0">
                  <a:srgbClr val="ba560c"/>
                </a:gs>
                <a:gs pos="100000">
                  <a:srgbClr val="ff8021"/>
                </a:gs>
              </a:gsLst>
              <a:lin ang="10800000"/>
            </a:gra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7" name="CustomShape 5"/>
          <p:cNvSpPr/>
          <p:nvPr/>
        </p:nvSpPr>
        <p:spPr>
          <a:xfrm>
            <a:off x="0" y="-5400"/>
            <a:ext cx="12191400" cy="78048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100000">
                <a:srgbClr val="deefff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Вступительные испытания в ВУЗ МЧС России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1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053720" cy="107280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9" descr=""/>
          <p:cNvPicPr/>
          <p:nvPr/>
        </p:nvPicPr>
        <p:blipFill>
          <a:blip r:embed="rId2"/>
          <a:stretch/>
        </p:blipFill>
        <p:spPr>
          <a:xfrm>
            <a:off x="11286000" y="0"/>
            <a:ext cx="905400" cy="1135440"/>
          </a:xfrm>
          <a:prstGeom prst="rect">
            <a:avLst/>
          </a:prstGeom>
          <a:ln>
            <a:noFill/>
          </a:ln>
          <a:effectLst>
            <a:outerShdw algn="tr" blurRad="50800" dir="81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20" name="CustomShape 6"/>
          <p:cNvSpPr/>
          <p:nvPr/>
        </p:nvSpPr>
        <p:spPr>
          <a:xfrm>
            <a:off x="0" y="6490080"/>
            <a:ext cx="121914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7"/>
          <p:cNvSpPr/>
          <p:nvPr/>
        </p:nvSpPr>
        <p:spPr>
          <a:xfrm>
            <a:off x="1001880" y="971280"/>
            <a:ext cx="1905480" cy="1001880"/>
          </a:xfrm>
          <a:prstGeom prst="rect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>
            <a:solidFill>
              <a:srgbClr val="6dac43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Баллы за ЕГЭ по физике или химии или экзамен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" name="CustomShape 8"/>
          <p:cNvSpPr/>
          <p:nvPr/>
        </p:nvSpPr>
        <p:spPr>
          <a:xfrm>
            <a:off x="3642840" y="964800"/>
            <a:ext cx="1905480" cy="1001880"/>
          </a:xfrm>
          <a:prstGeom prst="rect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>
            <a:solidFill>
              <a:srgbClr val="6dac43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Баллы за ЕГЭ или экзамен по математике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" name="CustomShape 9"/>
          <p:cNvSpPr/>
          <p:nvPr/>
        </p:nvSpPr>
        <p:spPr>
          <a:xfrm>
            <a:off x="3013560" y="990360"/>
            <a:ext cx="522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  <a:ea typeface="DejaVu Sans"/>
              </a:rPr>
              <a:t>+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24" name="CustomShape 10"/>
          <p:cNvSpPr/>
          <p:nvPr/>
        </p:nvSpPr>
        <p:spPr>
          <a:xfrm>
            <a:off x="6367680" y="973080"/>
            <a:ext cx="1905480" cy="1001880"/>
          </a:xfrm>
          <a:prstGeom prst="rect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>
            <a:solidFill>
              <a:srgbClr val="6dac43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Баллы за ЕГЭ или экзамен по русскому языку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" name="CustomShape 11"/>
          <p:cNvSpPr/>
          <p:nvPr/>
        </p:nvSpPr>
        <p:spPr>
          <a:xfrm>
            <a:off x="5696640" y="966240"/>
            <a:ext cx="522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  <a:ea typeface="DejaVu Sans"/>
              </a:rPr>
              <a:t>+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26" name="CustomShape 12"/>
          <p:cNvSpPr/>
          <p:nvPr/>
        </p:nvSpPr>
        <p:spPr>
          <a:xfrm>
            <a:off x="9092520" y="990360"/>
            <a:ext cx="1905480" cy="1001880"/>
          </a:xfrm>
          <a:prstGeom prst="rect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>
            <a:solidFill>
              <a:srgbClr val="6dac43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Баллы за дополнительный экзамен по математике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7" name="CustomShape 13"/>
          <p:cNvSpPr/>
          <p:nvPr/>
        </p:nvSpPr>
        <p:spPr>
          <a:xfrm>
            <a:off x="8421480" y="993600"/>
            <a:ext cx="522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  <a:ea typeface="DejaVu Sans"/>
              </a:rPr>
              <a:t>+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28" name="CustomShape 14"/>
          <p:cNvSpPr/>
          <p:nvPr/>
        </p:nvSpPr>
        <p:spPr>
          <a:xfrm>
            <a:off x="11140920" y="1004400"/>
            <a:ext cx="522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  <a:ea typeface="DejaVu Sans"/>
              </a:rPr>
              <a:t>+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29" name="CustomShape 15"/>
          <p:cNvSpPr/>
          <p:nvPr/>
        </p:nvSpPr>
        <p:spPr>
          <a:xfrm>
            <a:off x="964080" y="2250360"/>
            <a:ext cx="522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  <a:ea typeface="DejaVu Sans"/>
              </a:rPr>
              <a:t>+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30" name="CustomShape 16"/>
          <p:cNvSpPr/>
          <p:nvPr/>
        </p:nvSpPr>
        <p:spPr>
          <a:xfrm>
            <a:off x="1557000" y="2210760"/>
            <a:ext cx="2808360" cy="1001880"/>
          </a:xfrm>
          <a:prstGeom prst="rect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>
            <a:solidFill>
              <a:srgbClr val="6dac43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Баллы за дополнительный экзамен по физической подготовке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1" name="CustomShape 17"/>
          <p:cNvSpPr/>
          <p:nvPr/>
        </p:nvSpPr>
        <p:spPr>
          <a:xfrm>
            <a:off x="4481280" y="2250360"/>
            <a:ext cx="522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  <a:ea typeface="DejaVu Sans"/>
              </a:rPr>
              <a:t>+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32" name="CustomShape 18"/>
          <p:cNvSpPr/>
          <p:nvPr/>
        </p:nvSpPr>
        <p:spPr>
          <a:xfrm>
            <a:off x="5119920" y="2210760"/>
            <a:ext cx="2808360" cy="1001880"/>
          </a:xfrm>
          <a:prstGeom prst="rect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>
            <a:solidFill>
              <a:srgbClr val="6dac43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Баллы за индивидуальные достижения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" name="CustomShape 19"/>
          <p:cNvSpPr/>
          <p:nvPr/>
        </p:nvSpPr>
        <p:spPr>
          <a:xfrm>
            <a:off x="8044200" y="2210760"/>
            <a:ext cx="522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8cbad"/>
                </a:solidFill>
                <a:latin typeface="Calibri"/>
                <a:ea typeface="DejaVu Sans"/>
              </a:rPr>
              <a:t>=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34" name="CustomShape 20"/>
          <p:cNvSpPr/>
          <p:nvPr/>
        </p:nvSpPr>
        <p:spPr>
          <a:xfrm>
            <a:off x="8682840" y="2223000"/>
            <a:ext cx="2808360" cy="1001880"/>
          </a:xfrm>
          <a:prstGeom prst="rect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>
            <a:solidFill>
              <a:srgbClr val="6dac43"/>
            </a:solidFill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СУММА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" name="CustomShape 21"/>
          <p:cNvSpPr/>
          <p:nvPr/>
        </p:nvSpPr>
        <p:spPr>
          <a:xfrm>
            <a:off x="0" y="3296520"/>
            <a:ext cx="12191400" cy="307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Бюджетные места выделяются в соответствии с распоряжением МЧС России и только на эти места претендуют кандидаты, направляемые от Главного управления МЧС России по Владимирской области.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latin typeface="Sylfaen"/>
                <a:ea typeface="DejaVu Sans"/>
              </a:rPr>
              <a:t>В зависимости от суммы набранных баллов и количества выделенных мест кандидаты выстраиваются в конкурсный список.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Application>LibreOffice/6.4.4.2$Linux_X86_64 LibreOffice_project/40$Build-2</Application>
  <Words>2209</Words>
  <Paragraphs>715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2022-08-17T08:28:59Z</dcterms:created>
  <dc:creator>Гусев Эдуард</dc:creator>
  <dc:description/>
  <dc:language>ru-RU</dc:language>
  <cp:lastModifiedBy/>
  <dcterms:modified xsi:type="dcterms:W3CDTF">2024-01-22T14:46:47Z</dcterms:modified>
  <cp:revision>112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16</vt:i4>
  </property>
</Properties>
</file>